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75" r:id="rId7"/>
    <p:sldId id="274" r:id="rId8"/>
    <p:sldId id="259" r:id="rId9"/>
    <p:sldId id="272" r:id="rId10"/>
    <p:sldId id="257" r:id="rId11"/>
    <p:sldId id="273" r:id="rId12"/>
    <p:sldId id="266" r:id="rId13"/>
    <p:sldId id="267" r:id="rId14"/>
    <p:sldId id="270" r:id="rId15"/>
    <p:sldId id="263" r:id="rId16"/>
    <p:sldId id="264" r:id="rId17"/>
    <p:sldId id="262" r:id="rId18"/>
    <p:sldId id="265" r:id="rId19"/>
    <p:sldId id="271" r:id="rId2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74"/>
  </p:normalViewPr>
  <p:slideViewPr>
    <p:cSldViewPr snapToGrid="0">
      <p:cViewPr varScale="1">
        <p:scale>
          <a:sx n="157" d="100"/>
          <a:sy n="157" d="100"/>
        </p:scale>
        <p:origin x="168" y="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6/27/19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7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S19_PPT-cover_16-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PS19_PPT-header_16-9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1143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91880"/>
            <a:ext cx="8748000" cy="35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2" r:id="rId2"/>
    <p:sldLayoutId id="2147483931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91" y="3372828"/>
            <a:ext cx="871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Field validation of continental scale surface reflectance products from Landsat 8 and Sentinel-2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791" y="4218213"/>
            <a:ext cx="8599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i="1" dirty="0">
                <a:solidFill>
                  <a:schemeClr val="bg1"/>
                </a:solidFill>
              </a:rPr>
              <a:t>Medhavy Thankappan, Guy Byrne, Andrew Walsh, Fuqin Li, Tim Malthus, Cindy Ong, Ian Lau, Peter Fearns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3" y="2766998"/>
            <a:ext cx="1461797" cy="14617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0242" y="2720007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Dookie 2 Jun 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" y="1309863"/>
            <a:ext cx="1461800" cy="1461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1578" y="1288061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Dookie 14 Mar 18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3" y="2786813"/>
            <a:ext cx="1450926" cy="14509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05864" y="2731069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Longreach 23 Jun 18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53" y="1329121"/>
            <a:ext cx="1448748" cy="14487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21835" y="1297499"/>
            <a:ext cx="11090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Longreach 29 May 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9" y="1329121"/>
            <a:ext cx="1473051" cy="14730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83627" y="1309863"/>
            <a:ext cx="1099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Lake George 12 Feb 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19" y="2772721"/>
            <a:ext cx="1461701" cy="14617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83626" y="2744436"/>
            <a:ext cx="1099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Lake George 3 May18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09" y="1330318"/>
            <a:ext cx="1467359" cy="1467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5621" y="1311550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Mullion 29 Dec 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6" y="2786813"/>
            <a:ext cx="1476946" cy="1476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81639" y="2760820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Mullion 10 Apr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91" y="1329122"/>
            <a:ext cx="1471684" cy="14716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48630" y="1321985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Pinnacles 2 Apr 18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05761" y="189905"/>
            <a:ext cx="50156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Temporal measurements for Landsat 8</a:t>
            </a:r>
            <a:endParaRPr lang="en-AU" sz="1800" i="1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32" y="2794820"/>
            <a:ext cx="1465487" cy="14654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46449" y="2754098"/>
            <a:ext cx="9903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Pinnacles 20 May 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98" y="1311550"/>
            <a:ext cx="1489153" cy="14891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25679" y="1322727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Winton 21 Jun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32" y="2805672"/>
            <a:ext cx="1450519" cy="14505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38447" y="2772405"/>
            <a:ext cx="9676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Winton 20 Oct 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5" y="1536181"/>
            <a:ext cx="4361007" cy="24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2175883"/>
            <a:ext cx="1138265" cy="1138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958167"/>
            <a:ext cx="1138266" cy="1138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5" y="3416725"/>
            <a:ext cx="1138265" cy="113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385" y="865337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Dookie 14 Mar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337" y="2096930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Dookie 18 Apr 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337" y="3336448"/>
            <a:ext cx="876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Dookie 2 Jun 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34" y="960208"/>
            <a:ext cx="1140773" cy="1140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8482" y="865337"/>
            <a:ext cx="11711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Fowlers Gap 21 Jun 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93" y="2178417"/>
            <a:ext cx="1135732" cy="1135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5130" y="2096930"/>
            <a:ext cx="11711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Fowlers Gap 18 Dec 18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05761" y="189905"/>
            <a:ext cx="50156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Temporal measurements for Sentinel-2</a:t>
            </a:r>
            <a:endParaRPr lang="en-AU" sz="1800" i="1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78" y="963604"/>
            <a:ext cx="1139418" cy="11394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3316" y="862291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Longreach 9 May 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00" y="3397561"/>
            <a:ext cx="1168796" cy="11687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0225" y="3336448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Longreach 9 May 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41" y="2184393"/>
            <a:ext cx="1144130" cy="1144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580" y="2096930"/>
            <a:ext cx="1016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Longreach 23 Jun 18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30" y="971546"/>
            <a:ext cx="1131853" cy="11318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84" y="2172060"/>
            <a:ext cx="1175755" cy="11757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29369" y="2096930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Lake George 4 Jul 18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4" y="3397562"/>
            <a:ext cx="1164759" cy="1164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2" y="2179070"/>
            <a:ext cx="1161733" cy="1161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2" y="3394153"/>
            <a:ext cx="1186479" cy="1186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9" y="963280"/>
            <a:ext cx="1148062" cy="11480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64430" y="2103012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Mullion  8 Apr 19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0" y="975917"/>
            <a:ext cx="1149420" cy="11494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60616" y="871626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Pinnacles 2 Apr 18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0" y="2185184"/>
            <a:ext cx="1151232" cy="11512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943132" y="2116524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Pinnacles 22 May 18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1" y="3397536"/>
            <a:ext cx="1179712" cy="11797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83710" y="3324143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Pinnacles 28 Nov 18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97" y="2191627"/>
            <a:ext cx="1147660" cy="1147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62" y="980922"/>
            <a:ext cx="1152612" cy="11526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71598" y="878525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Winton27 May 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74687" y="2114594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Winton21 Jun 18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36" y="3401304"/>
            <a:ext cx="1179327" cy="11793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87047" y="3343186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Winton 19 Oct 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4116" y="862291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Lake George 5 Apr 18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2635" y="3325158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Mullion  10 Apr 19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77604" y="864235"/>
            <a:ext cx="1060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Mullion  29 Dec 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2414" y="3324143"/>
            <a:ext cx="1091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Lake George 17 Sep 18</a:t>
            </a:r>
          </a:p>
        </p:txBody>
      </p:sp>
    </p:spTree>
    <p:extLst>
      <p:ext uri="{BB962C8B-B14F-4D97-AF65-F5344CB8AC3E}">
        <p14:creationId xmlns:p14="http://schemas.microsoft.com/office/powerpoint/2010/main" val="47304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8" y="2959405"/>
            <a:ext cx="2832589" cy="1798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97" y="2959405"/>
            <a:ext cx="1860333" cy="179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98" y="767006"/>
            <a:ext cx="2823940" cy="217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78" y="775378"/>
            <a:ext cx="1814908" cy="18149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890650" y="3739982"/>
            <a:ext cx="432048" cy="481331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74426" y="3846123"/>
            <a:ext cx="432048" cy="481331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314" y="2757178"/>
            <a:ext cx="2160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FFFF00"/>
                </a:solidFill>
              </a:rPr>
              <a:t>Site overview (Litchfield, NT)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6080" y="4530124"/>
            <a:ext cx="16868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FFFF00"/>
                </a:solidFill>
              </a:rPr>
              <a:t>Measuring direct irradiance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0111" y="4543478"/>
            <a:ext cx="23673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solidFill>
                  <a:srgbClr val="FFFF00"/>
                </a:solidFill>
              </a:rPr>
              <a:t>Pre-flight reference panel measurement</a:t>
            </a:r>
            <a:endParaRPr lang="en-AU" sz="800" i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8667" y="2619279"/>
            <a:ext cx="1368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/>
              <a:t>Miniature Spectrometer</a:t>
            </a:r>
            <a:endParaRPr lang="en-AU" sz="8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Drone Based Validation at Litchfield</a:t>
            </a:r>
            <a:endParaRPr lang="en-AU" sz="1800" i="1" kern="0" dirty="0"/>
          </a:p>
        </p:txBody>
      </p:sp>
      <p:sp>
        <p:nvSpPr>
          <p:cNvPr id="13" name="Rectangle 12"/>
          <p:cNvSpPr/>
          <p:nvPr/>
        </p:nvSpPr>
        <p:spPr>
          <a:xfrm>
            <a:off x="120981" y="820734"/>
            <a:ext cx="4013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Drone based spectral data collection trial over Litchfield site, synchronous with a Sentinel-2A overpass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2" y="1601125"/>
            <a:ext cx="3036721" cy="30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90640" y="869231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Sentinel-2B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359" y="871332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Landsat-8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6127" y="869232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Sentinel-2A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Field Validation Summary 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" y="1088864"/>
            <a:ext cx="3200407" cy="3200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89" y="1088863"/>
            <a:ext cx="3200407" cy="3200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16" y="1088862"/>
            <a:ext cx="3200407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2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Sensitivity Analyses for SR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7" y="2914246"/>
            <a:ext cx="1936864" cy="18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80" y="2915658"/>
            <a:ext cx="1946264" cy="18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74" y="2915658"/>
            <a:ext cx="1997178" cy="18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1" y="2955414"/>
            <a:ext cx="1941857" cy="18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1564" y="2471274"/>
            <a:ext cx="194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at different aerosol values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570" y="2482843"/>
            <a:ext cx="1944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at different values of solar angle normalisation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060" y="2482843"/>
            <a:ext cx="194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Mean surface reflectance at different water vapour values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12370"/>
              </p:ext>
            </p:extLst>
          </p:nvPr>
        </p:nvGraphicFramePr>
        <p:xfrm>
          <a:off x="365965" y="962834"/>
          <a:ext cx="3936079" cy="1422192"/>
        </p:xfrm>
        <a:graphic>
          <a:graphicData uri="http://schemas.openxmlformats.org/drawingml/2006/table">
            <a:tbl>
              <a:tblPr firstRow="1" firstCol="1" bandRow="1"/>
              <a:tblGrid>
                <a:gridCol w="2153111">
                  <a:extLst>
                    <a:ext uri="{9D8B030D-6E8A-4147-A177-3AD203B41FA5}">
                      <a16:colId xmlns:a16="http://schemas.microsoft.com/office/drawing/2014/main" val="3721793863"/>
                    </a:ext>
                  </a:extLst>
                </a:gridCol>
                <a:gridCol w="534470">
                  <a:extLst>
                    <a:ext uri="{9D8B030D-6E8A-4147-A177-3AD203B41FA5}">
                      <a16:colId xmlns:a16="http://schemas.microsoft.com/office/drawing/2014/main" val="3149578273"/>
                    </a:ext>
                  </a:extLst>
                </a:gridCol>
                <a:gridCol w="672434">
                  <a:extLst>
                    <a:ext uri="{9D8B030D-6E8A-4147-A177-3AD203B41FA5}">
                      <a16:colId xmlns:a16="http://schemas.microsoft.com/office/drawing/2014/main" val="37852109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4486733"/>
                    </a:ext>
                  </a:extLst>
                </a:gridCol>
              </a:tblGrid>
              <a:tr h="270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AU" sz="1100" b="1" i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rgbClr val="0070C0"/>
                          </a:solidFill>
                          <a:effectLst/>
                        </a:rPr>
                        <a:t>Low</a:t>
                      </a:r>
                      <a:endParaRPr lang="en-AU" sz="1100" b="1" i="1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rgbClr val="FF9900"/>
                          </a:solidFill>
                          <a:effectLst/>
                        </a:rPr>
                        <a:t>Medium </a:t>
                      </a:r>
                      <a:endParaRPr lang="en-AU" sz="1100" b="1" i="1" baseline="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en-AU" sz="1100" b="1" i="1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5741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Aerosol optical depth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0.05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0.25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0.50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52147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Water vapor (g/cm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0.5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1.5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3.5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26606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Solar angle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45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81775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BRDF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</a:rPr>
                        <a:t>low</a:t>
                      </a:r>
                      <a:endParaRPr lang="en-AU" sz="1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9900"/>
                          </a:solidFill>
                          <a:effectLst/>
                        </a:rPr>
                        <a:t>medium</a:t>
                      </a:r>
                      <a:endParaRPr lang="en-AU" sz="1100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high</a:t>
                      </a:r>
                      <a:endParaRPr lang="en-A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971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124410" y="2471274"/>
            <a:ext cx="1883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 charset="0"/>
              </a:rPr>
              <a:t>Mean surface reflectance at different BRDF levels</a:t>
            </a:r>
            <a:endParaRPr lang="en-AU" sz="900" b="1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National Spectral Database</a:t>
            </a:r>
          </a:p>
        </p:txBody>
      </p:sp>
      <p:pic>
        <p:nvPicPr>
          <p:cNvPr id="3" name="Picture 2" descr="Image result for specchi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06" y="2658402"/>
            <a:ext cx="2499388" cy="18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specchi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06" y="1149041"/>
            <a:ext cx="2142795" cy="12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745" y="1356795"/>
            <a:ext cx="5764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Field spectral data collected for validation of SR will be managed as a national collection</a:t>
            </a:r>
          </a:p>
          <a:p>
            <a:endParaRPr lang="en-AU" dirty="0"/>
          </a:p>
          <a:p>
            <a:r>
              <a:rPr lang="en-AU" dirty="0"/>
              <a:t>Work on deploying the database for access through cloud based services in progress </a:t>
            </a:r>
          </a:p>
          <a:p>
            <a:endParaRPr lang="en-AU" dirty="0"/>
          </a:p>
          <a:p>
            <a:r>
              <a:rPr lang="en-AU" dirty="0"/>
              <a:t>The National Spectral Database will be freely accessible by the EO community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94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254" y="797728"/>
            <a:ext cx="85641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Ongoing field based validation is critical to ensure consistency in  generation of ARD products such as SR from multiple sensors</a:t>
            </a:r>
          </a:p>
          <a:p>
            <a:endParaRPr lang="en-AU" dirty="0"/>
          </a:p>
          <a:p>
            <a:r>
              <a:rPr lang="en-AU" dirty="0"/>
              <a:t>Protocols developed for continental-scale field validation of SR, can be adopted for global use</a:t>
            </a:r>
          </a:p>
          <a:p>
            <a:endParaRPr lang="en-AU" dirty="0"/>
          </a:p>
          <a:p>
            <a:r>
              <a:rPr lang="en-AU" dirty="0"/>
              <a:t>Sensitivity analyses highlight the relative importance of parameters used for generating SR, and their impacts</a:t>
            </a:r>
          </a:p>
          <a:p>
            <a:endParaRPr lang="en-AU" dirty="0"/>
          </a:p>
          <a:p>
            <a:r>
              <a:rPr lang="en-AU" dirty="0"/>
              <a:t>Quantifying measurement uncertainty will help define ‘fit for purpose’ SR products </a:t>
            </a:r>
          </a:p>
          <a:p>
            <a:endParaRPr lang="en-AU" dirty="0"/>
          </a:p>
          <a:p>
            <a:r>
              <a:rPr lang="en-AU" dirty="0"/>
              <a:t>The National Spectral Database will provide free access to field data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09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2967886"/>
            <a:ext cx="8784976" cy="1548080"/>
            <a:chOff x="179512" y="2967886"/>
            <a:chExt cx="8784976" cy="1548080"/>
          </a:xfrm>
        </p:grpSpPr>
        <p:pic>
          <p:nvPicPr>
            <p:cNvPr id="3" name="Picture 8" descr="Image result for university of adelaide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67886"/>
              <a:ext cx="1253063" cy="77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Image result for csiro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670" y="3063812"/>
              <a:ext cx="588058" cy="58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Image result for university of wollongong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76" y="4031893"/>
              <a:ext cx="1274656" cy="41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Image result for university of queensland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11910"/>
              <a:ext cx="1286032" cy="41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Image result for TERN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795886"/>
              <a:ext cx="648072" cy="58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65672\Pictures\dea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034930"/>
              <a:ext cx="1584176" cy="61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Image result for curtin university logo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3218259"/>
              <a:ext cx="1656185" cy="28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Image result for joint remote sensing research program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803693"/>
              <a:ext cx="756084" cy="680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Image result for nerc facility edinburg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3" y="3189960"/>
              <a:ext cx="1656185" cy="38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maitec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8594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Image result for university of melbourne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775" y="3835352"/>
              <a:ext cx="1225105" cy="68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Image result for eros centre of excellence for calibration and validati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17822"/>
              <a:ext cx="1296144" cy="29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nasa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77" y="3939902"/>
              <a:ext cx="674807" cy="55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2349302" y="189905"/>
            <a:ext cx="3888432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Team members and </a:t>
            </a:r>
            <a:r>
              <a:rPr lang="en-AU" sz="1800" i="1" kern="0" dirty="0"/>
              <a:t>reviewers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2554" y="847269"/>
            <a:ext cx="2098576" cy="2216543"/>
          </a:xfrm>
          <a:prstGeom prst="rect">
            <a:avLst/>
          </a:prstGeom>
        </p:spPr>
        <p:txBody>
          <a:bodyPr/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AU" sz="1400" kern="0" dirty="0">
                <a:solidFill>
                  <a:schemeClr val="tx1"/>
                </a:solidFill>
              </a:rPr>
              <a:t>Janet </a:t>
            </a:r>
            <a:r>
              <a:rPr lang="en-AU" sz="1400" kern="0" dirty="0" err="1">
                <a:solidFill>
                  <a:schemeClr val="tx1"/>
                </a:solidFill>
              </a:rPr>
              <a:t>Anstee</a:t>
            </a:r>
            <a:endParaRPr lang="en-AU" sz="1400" kern="0" dirty="0">
              <a:solidFill>
                <a:schemeClr val="tx1"/>
              </a:solidFill>
            </a:endParaRPr>
          </a:p>
          <a:p>
            <a:r>
              <a:rPr lang="en-AU" sz="1400" kern="0" dirty="0" err="1">
                <a:solidFill>
                  <a:schemeClr val="tx1"/>
                </a:solidFill>
              </a:rPr>
              <a:t>Hannalie</a:t>
            </a:r>
            <a:r>
              <a:rPr lang="en-AU" sz="1400" kern="0" dirty="0">
                <a:solidFill>
                  <a:schemeClr val="tx1"/>
                </a:solidFill>
              </a:rPr>
              <a:t> Botha</a:t>
            </a:r>
          </a:p>
          <a:p>
            <a:r>
              <a:rPr lang="en-AU" sz="1400" kern="0" dirty="0" err="1">
                <a:solidFill>
                  <a:schemeClr val="tx1"/>
                </a:solidFill>
              </a:rPr>
              <a:t>Anjea</a:t>
            </a:r>
            <a:r>
              <a:rPr lang="en-AU" sz="1400" kern="0" dirty="0">
                <a:solidFill>
                  <a:schemeClr val="tx1"/>
                </a:solidFill>
              </a:rPr>
              <a:t> Byrne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Mike Caccetta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Alicia Caruso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Laurie Chisholm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Ken Clarke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74457" y="847269"/>
            <a:ext cx="2243357" cy="1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kern="0" dirty="0">
                <a:solidFill>
                  <a:schemeClr val="tx1"/>
                </a:solidFill>
              </a:rPr>
              <a:t>Neil Sims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Kylie Smith 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Liam Stephen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Lola Suarez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Dan Tindall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Lan-Wei Wang</a:t>
            </a:r>
          </a:p>
          <a:p>
            <a:endParaRPr lang="en-AU" sz="1400" kern="0" dirty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43505" y="847269"/>
            <a:ext cx="2098576" cy="22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dirty="0">
                <a:solidFill>
                  <a:schemeClr val="tx1"/>
                </a:solidFill>
              </a:rPr>
              <a:t>Claire Fisk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Erin Kenna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Fuqin Li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Stefan Maier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Glenn Newnham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Simon Oliver</a:t>
            </a:r>
          </a:p>
          <a:p>
            <a:r>
              <a:rPr lang="en-AU" sz="1400" kern="0" dirty="0">
                <a:solidFill>
                  <a:schemeClr val="tx1"/>
                </a:solidFill>
              </a:rPr>
              <a:t>Peter Scarth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813996" y="850201"/>
            <a:ext cx="1680848" cy="19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sz="1400" i="1" kern="0" dirty="0">
                <a:solidFill>
                  <a:schemeClr val="tx1"/>
                </a:solidFill>
              </a:rPr>
              <a:t>Dennis Helder</a:t>
            </a:r>
          </a:p>
          <a:p>
            <a:r>
              <a:rPr lang="en-AU" sz="1400" i="1" kern="0" dirty="0">
                <a:solidFill>
                  <a:schemeClr val="tx1"/>
                </a:solidFill>
              </a:rPr>
              <a:t>Chris </a:t>
            </a:r>
            <a:r>
              <a:rPr lang="en-AU" sz="1400" i="1" kern="0" dirty="0" err="1">
                <a:solidFill>
                  <a:schemeClr val="tx1"/>
                </a:solidFill>
              </a:rPr>
              <a:t>Maclellan</a:t>
            </a:r>
            <a:endParaRPr lang="en-AU" sz="1400" i="1" kern="0" dirty="0">
              <a:solidFill>
                <a:schemeClr val="tx1"/>
              </a:solidFill>
            </a:endParaRPr>
          </a:p>
          <a:p>
            <a:r>
              <a:rPr lang="en-AU" sz="1400" i="1" kern="0" dirty="0">
                <a:solidFill>
                  <a:schemeClr val="tx1"/>
                </a:solidFill>
              </a:rPr>
              <a:t>Kurt </a:t>
            </a:r>
            <a:r>
              <a:rPr lang="en-AU" sz="1400" i="1" kern="0" dirty="0" err="1">
                <a:solidFill>
                  <a:schemeClr val="tx1"/>
                </a:solidFill>
              </a:rPr>
              <a:t>Thome</a:t>
            </a:r>
            <a:endParaRPr lang="en-AU" sz="1400" i="1" kern="0" dirty="0">
              <a:solidFill>
                <a:schemeClr val="tx1"/>
              </a:solidFill>
            </a:endParaRPr>
          </a:p>
          <a:p>
            <a:r>
              <a:rPr lang="en-AU" sz="1400" i="1" kern="0" dirty="0">
                <a:solidFill>
                  <a:schemeClr val="tx1"/>
                </a:solidFill>
              </a:rPr>
              <a:t>Stuart Phinn</a:t>
            </a:r>
          </a:p>
          <a:p>
            <a:r>
              <a:rPr lang="en-AU" sz="1400" i="1" kern="0" dirty="0">
                <a:solidFill>
                  <a:schemeClr val="tx1"/>
                </a:solidFill>
              </a:rPr>
              <a:t>Andreas Hueni</a:t>
            </a:r>
          </a:p>
          <a:p>
            <a:r>
              <a:rPr lang="en-AU" sz="1400" i="1" kern="0" dirty="0">
                <a:solidFill>
                  <a:schemeClr val="tx1"/>
                </a:solidFill>
              </a:rPr>
              <a:t>David </a:t>
            </a:r>
            <a:r>
              <a:rPr lang="en-AU" sz="1400" i="1" kern="0" dirty="0" err="1">
                <a:solidFill>
                  <a:schemeClr val="tx1"/>
                </a:solidFill>
              </a:rPr>
              <a:t>Jupp</a:t>
            </a:r>
            <a:endParaRPr lang="en-AU" sz="1400" i="1" kern="0" dirty="0">
              <a:solidFill>
                <a:schemeClr val="tx1"/>
              </a:solidFill>
            </a:endParaRPr>
          </a:p>
          <a:p>
            <a:endParaRPr lang="en-AU" sz="1200" i="1" kern="0" dirty="0">
              <a:solidFill>
                <a:schemeClr val="tx1"/>
              </a:solidFill>
            </a:endParaRPr>
          </a:p>
          <a:p>
            <a:endParaRPr lang="en-AU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Outline</a:t>
            </a:r>
            <a:endParaRPr lang="en-AU" sz="1800" i="1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323622" y="1175908"/>
            <a:ext cx="36883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Validation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Protocols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Sensitivity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National Spectral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0028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Background</a:t>
            </a:r>
            <a:endParaRPr lang="en-AU" sz="1800" i="1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91738" y="956101"/>
            <a:ext cx="39054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Field data collection for continental scale validation of surface reflectance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Coordinated by CSIRO under a Project Agreement, funded through Digital Earth Australia (DEA)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Field data acquisition, near-coincident with satellite overpass (L8, S2a, S2b), commenced in March 2018 and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Field based validation using best practice protocols seen as critical to ensure generation of consistent multi-sensor ARD products such as 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Reliability, </a:t>
            </a:r>
            <a:r>
              <a:rPr lang="en-AU" sz="1400" dirty="0"/>
              <a:t>consistency of downstream products, user confidence and uptake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59724" y="1011119"/>
            <a:ext cx="4891957" cy="3276417"/>
            <a:chOff x="3346491" y="934592"/>
            <a:chExt cx="5461928" cy="35902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491" y="934592"/>
              <a:ext cx="5461928" cy="359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Aus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97" y="4029259"/>
              <a:ext cx="1006700" cy="388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073539" y="1311324"/>
            <a:ext cx="497864" cy="10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4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-218" r="1261" b="4490"/>
          <a:stretch/>
        </p:blipFill>
        <p:spPr>
          <a:xfrm>
            <a:off x="3316268" y="779310"/>
            <a:ext cx="5740646" cy="4002050"/>
          </a:xfrm>
          <a:prstGeom prst="rect">
            <a:avLst/>
          </a:prstGeom>
        </p:spPr>
      </p:pic>
      <p:pic>
        <p:nvPicPr>
          <p:cNvPr id="3" name="Picture 3" descr="C:\GA WorkSpace\DEA SR Validation Workshop\Image content\thumbnails\Winton_corner_poi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" y="1137944"/>
            <a:ext cx="1505914" cy="13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GA WorkSpace\DEA SR Validation Workshop\Image content\thumbnails\longreach_corner_po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" y="1163729"/>
            <a:ext cx="1510139" cy="13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GA WorkSpace\DEA SR Validation Workshop\Image content\thumbnails\Heron_island_corner_poi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" y="1142422"/>
            <a:ext cx="1510141" cy="13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2" y="1108920"/>
            <a:ext cx="1533882" cy="1404000"/>
          </a:xfrm>
          <a:prstGeom prst="rect">
            <a:avLst/>
          </a:prstGeom>
        </p:spPr>
      </p:pic>
      <p:pic>
        <p:nvPicPr>
          <p:cNvPr id="7" name="Picture 8" descr="C:\GA WorkSpace\DEA SR Validation Workshop\Image content\thumbnails\lake_george_corner_poi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166189"/>
            <a:ext cx="1510140" cy="13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GA WorkSpace\DEA SR Validation Workshop\Image content\thumbnails\Narrabundah_corner_point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" y="1114604"/>
            <a:ext cx="1544286" cy="14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" y="1156486"/>
            <a:ext cx="1538973" cy="140162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" y="1099708"/>
            <a:ext cx="1527973" cy="1406278"/>
          </a:xfrm>
          <a:prstGeom prst="rect">
            <a:avLst/>
          </a:prstGeom>
        </p:spPr>
      </p:pic>
      <p:pic>
        <p:nvPicPr>
          <p:cNvPr id="11" name="Picture 5" descr="C:\GA WorkSpace\DEA SR Validation Workshop\Image content\thumbnails\Dookie_corner_point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1" y="1128980"/>
            <a:ext cx="1585151" cy="14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GA WorkSpace\DEA SR Validation Workshop\Image content\thumbnails\fowlers_gap_corner_point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6280"/>
          <a:stretch/>
        </p:blipFill>
        <p:spPr bwMode="auto">
          <a:xfrm>
            <a:off x="386466" y="1128980"/>
            <a:ext cx="1570156" cy="14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GA WorkSpace\DEA SR Validation Workshop\Image content\thumbnails\Blanctetown_corner_point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6" y="1174901"/>
            <a:ext cx="1532553" cy="1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GA WorkSpace\DEA SR Validation Workshop\Image content\thumbnails\lake_lefroy_corner_point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6" y="1108920"/>
            <a:ext cx="1589488" cy="1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GA WorkSpace\DEA SR Validation Workshop\Image content\thumbnails\pinnacles_corner_point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5" y="1145923"/>
            <a:ext cx="1516914" cy="13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392750" y="1126338"/>
            <a:ext cx="1516914" cy="1402924"/>
          </a:xfrm>
          <a:prstGeom prst="rect">
            <a:avLst/>
          </a:prstGeom>
          <a:noFill/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961339" y="382808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97121" y="3599376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565776" y="3245198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662771" y="2393343"/>
            <a:ext cx="131230" cy="12297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311934" y="326915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304217" y="3673008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86604" y="1263578"/>
            <a:ext cx="131230" cy="12297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13773" y="241017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69832" y="3722351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594281" y="3183710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672431" y="2299655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003" y="2780335"/>
            <a:ext cx="149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/>
              <a:t>Surface types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7155763" y="3780084"/>
            <a:ext cx="131230" cy="1229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53571" y="3588694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408012" y="3654152"/>
            <a:ext cx="131230" cy="12297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w="69850"/>
            <a:contourClr>
              <a:schemeClr val="bg1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088233"/>
            <a:ext cx="277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‘mostly’ flat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bare or low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homogeneous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spectrally diverse</a:t>
            </a:r>
          </a:p>
        </p:txBody>
      </p:sp>
      <p:pic>
        <p:nvPicPr>
          <p:cNvPr id="35" name="Picture 10" descr="C:\GA WorkSpace\DEA SR Validation Workshop\Image content\thumbnails\litchfield_corner_point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5" y="1142422"/>
            <a:ext cx="1510139" cy="13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Surface Reflectance Validation Sites</a:t>
            </a:r>
            <a:endParaRPr lang="en-AU" sz="1800" i="1" kern="0" dirty="0"/>
          </a:p>
        </p:txBody>
      </p:sp>
    </p:spTree>
    <p:extLst>
      <p:ext uri="{BB962C8B-B14F-4D97-AF65-F5344CB8AC3E}">
        <p14:creationId xmlns:p14="http://schemas.microsoft.com/office/powerpoint/2010/main" val="30604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6" y="2580544"/>
            <a:ext cx="2176183" cy="21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141" y="860024"/>
            <a:ext cx="60026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All instruments / panels were characterised by CSIRO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100x100m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6 transects in each site oriented on the solar azimuth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Atmospheric readings coincident with overpass using either </a:t>
            </a:r>
            <a:r>
              <a:rPr lang="en-AU" sz="1600" dirty="0" err="1"/>
              <a:t>MicroTops</a:t>
            </a:r>
            <a:r>
              <a:rPr lang="en-AU" sz="1600" dirty="0"/>
              <a:t> or ASD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Transects bookended by panel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SR field validation protocols documented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Field Sampling Protocol</a:t>
            </a:r>
            <a:endParaRPr lang="en-AU" sz="1800" i="1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16" y="848254"/>
            <a:ext cx="1806567" cy="18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u65672\Pictures\FieldMeasur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93" y="2778618"/>
            <a:ext cx="2378575" cy="16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5" y="2778618"/>
            <a:ext cx="2437721" cy="166407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12" y="2778618"/>
            <a:ext cx="2034038" cy="18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02" y="860024"/>
            <a:ext cx="2376264" cy="323678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39280"/>
            <a:ext cx="4522383" cy="3611120"/>
          </a:xfrm>
        </p:spPr>
        <p:txBody>
          <a:bodyPr/>
          <a:lstStyle/>
          <a:p>
            <a:pPr indent="0"/>
            <a:r>
              <a:rPr lang="en-AU" dirty="0"/>
              <a:t>55 individual overpasses,  multiple dual overpasses, and sampling temporally offset from overpasses,  trial UAS acquisition. </a:t>
            </a:r>
          </a:p>
          <a:p>
            <a:pPr indent="0"/>
            <a:endParaRPr lang="en-AU" dirty="0"/>
          </a:p>
          <a:p>
            <a:pPr indent="0"/>
            <a:r>
              <a:rPr lang="en-AU" dirty="0"/>
              <a:t>Weather, site proximity,  trafficability, equipment and staffing impacted on number of actual opportunities to deploy.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Work on characterising measurement uncertainty (</a:t>
            </a:r>
            <a:r>
              <a:rPr lang="en-GB" dirty="0" err="1"/>
              <a:t>Fearns</a:t>
            </a:r>
            <a:r>
              <a:rPr lang="en-GB" dirty="0"/>
              <a:t> et al in this session)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22" y="1493562"/>
            <a:ext cx="4072255" cy="29324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806322" y="10862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/>
              <a:t>Total field data acquisitions at all sites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05761" y="189905"/>
            <a:ext cx="44543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Current Data Collection Status</a:t>
            </a:r>
            <a:endParaRPr lang="en-AU" sz="1800" i="1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39" y="2260726"/>
            <a:ext cx="2259566" cy="22595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726"/>
            <a:ext cx="2259566" cy="22595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42" y="2260726"/>
            <a:ext cx="2259566" cy="22595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36" y="2260726"/>
            <a:ext cx="2259566" cy="2259566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305761" y="189905"/>
            <a:ext cx="5015659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Coincident measurements with two ASDs</a:t>
            </a:r>
            <a:endParaRPr lang="en-AU" sz="1800" i="1" kern="0" dirty="0"/>
          </a:p>
        </p:txBody>
      </p:sp>
      <p:sp>
        <p:nvSpPr>
          <p:cNvPr id="37" name="TextBox 36"/>
          <p:cNvSpPr txBox="1"/>
          <p:nvPr/>
        </p:nvSpPr>
        <p:spPr>
          <a:xfrm>
            <a:off x="887735" y="2260726"/>
            <a:ext cx="804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GA ASD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91601" y="2260726"/>
            <a:ext cx="804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GA ASD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32810" y="2260726"/>
            <a:ext cx="90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CSIRO ASD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21420" y="2260726"/>
            <a:ext cx="90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CSIRO ASD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0252" y="1111939"/>
            <a:ext cx="8566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Coincident measurements with two instruments at Pinnacles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Landsat 8 overpass on 20 May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Sentinel-2A overpass on 22 May 2018</a:t>
            </a:r>
          </a:p>
        </p:txBody>
      </p:sp>
    </p:spTree>
    <p:extLst>
      <p:ext uri="{BB962C8B-B14F-4D97-AF65-F5344CB8AC3E}">
        <p14:creationId xmlns:p14="http://schemas.microsoft.com/office/powerpoint/2010/main" val="29615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" y="2736979"/>
            <a:ext cx="2019692" cy="201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" y="877073"/>
            <a:ext cx="2019692" cy="2019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20" y="2738242"/>
            <a:ext cx="2017165" cy="201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20" y="877074"/>
            <a:ext cx="2017164" cy="201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1" y="2736979"/>
            <a:ext cx="2019690" cy="2019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37" y="874548"/>
            <a:ext cx="2024354" cy="2024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47" y="874548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Pinnacles 2 April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6098" y="863025"/>
            <a:ext cx="1552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L. Lefroy 25 June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7313" y="874548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Dookie 2 June 2018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05760" y="189905"/>
            <a:ext cx="6141554" cy="3693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AU" sz="1800" kern="0" dirty="0"/>
              <a:t>Validation for L8 and S2 Tandem Overpasses</a:t>
            </a:r>
            <a:endParaRPr lang="en-AU" sz="1800" i="1" kern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90" y="2735718"/>
            <a:ext cx="2019690" cy="2019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26" y="873287"/>
            <a:ext cx="2024354" cy="2024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62902" y="873287"/>
            <a:ext cx="15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Dookie 2 June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56" y="2735715"/>
            <a:ext cx="2019692" cy="2019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9" y="862108"/>
            <a:ext cx="2031339" cy="20313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5869" y="874548"/>
            <a:ext cx="163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Longreach 23 June 2018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6" y="2735715"/>
            <a:ext cx="2030078" cy="2030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6" y="873287"/>
            <a:ext cx="2030964" cy="20309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13328" y="874548"/>
            <a:ext cx="1632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Mullion 10 April 2019</a:t>
            </a:r>
          </a:p>
        </p:txBody>
      </p:sp>
    </p:spTree>
    <p:extLst>
      <p:ext uri="{BB962C8B-B14F-4D97-AF65-F5344CB8AC3E}">
        <p14:creationId xmlns:p14="http://schemas.microsoft.com/office/powerpoint/2010/main" val="3049238004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1635</TotalTime>
  <Words>743</Words>
  <Application>Microsoft Macintosh PowerPoint</Application>
  <PresentationFormat>On-screen Show (16:9)</PresentationFormat>
  <Paragraphs>173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NEW ESA Presentation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Nickeson, Jaime (GSFC-618.0)[SCIENCE SYSTEMS AND APPLICATIONS INC]</cp:lastModifiedBy>
  <cp:revision>76</cp:revision>
  <cp:lastPrinted>2008-08-26T16:26:23Z</cp:lastPrinted>
  <dcterms:created xsi:type="dcterms:W3CDTF">2016-10-18T10:53:19Z</dcterms:created>
  <dcterms:modified xsi:type="dcterms:W3CDTF">2019-06-27T17:10:34Z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